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Quattrocento Sans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hsceo22N9nxn+5JRLVoeWeRvX8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6"/>
          <p:cNvSpPr/>
          <p:nvPr/>
        </p:nvSpPr>
        <p:spPr>
          <a:xfrm>
            <a:off x="1" y="6426000"/>
            <a:ext cx="12192000" cy="432000"/>
          </a:xfrm>
          <a:prstGeom prst="rect">
            <a:avLst/>
          </a:prstGeom>
          <a:solidFill>
            <a:srgbClr val="006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6"/>
          <p:cNvSpPr/>
          <p:nvPr/>
        </p:nvSpPr>
        <p:spPr>
          <a:xfrm>
            <a:off x="1" y="6354000"/>
            <a:ext cx="121920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ctrTitle"/>
          </p:nvPr>
        </p:nvSpPr>
        <p:spPr>
          <a:xfrm>
            <a:off x="1097280" y="2790000"/>
            <a:ext cx="10058400" cy="1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4800"/>
              <a:buFont typeface="Quattrocento Sans"/>
              <a:buNone/>
              <a:defRPr sz="4800">
                <a:solidFill>
                  <a:srgbClr val="006FA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ubTitle" idx="1"/>
          </p:nvPr>
        </p:nvSpPr>
        <p:spPr>
          <a:xfrm>
            <a:off x="1100051" y="4464000"/>
            <a:ext cx="10058400" cy="1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27" name="Google Shape;27;p26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26"/>
          <p:cNvSpPr/>
          <p:nvPr/>
        </p:nvSpPr>
        <p:spPr>
          <a:xfrm>
            <a:off x="0" y="0"/>
            <a:ext cx="12188825" cy="432000"/>
          </a:xfrm>
          <a:prstGeom prst="rect">
            <a:avLst/>
          </a:prstGeom>
          <a:solidFill>
            <a:srgbClr val="006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6"/>
          <p:cNvSpPr/>
          <p:nvPr/>
        </p:nvSpPr>
        <p:spPr>
          <a:xfrm>
            <a:off x="0" y="432000"/>
            <a:ext cx="12188825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3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7281" y="972000"/>
            <a:ext cx="4438115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6"/>
          <p:cNvSpPr>
            <a:spLocks noGrp="1"/>
          </p:cNvSpPr>
          <p:nvPr>
            <p:ph type="pic" idx="2"/>
          </p:nvPr>
        </p:nvSpPr>
        <p:spPr>
          <a:xfrm>
            <a:off x="10075680" y="4464000"/>
            <a:ext cx="1080000" cy="10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2" name="Google Shape;32;p26"/>
          <p:cNvSpPr>
            <a:spLocks noGrp="1"/>
          </p:cNvSpPr>
          <p:nvPr>
            <p:ph type="pic" idx="3"/>
          </p:nvPr>
        </p:nvSpPr>
        <p:spPr>
          <a:xfrm>
            <a:off x="7315680" y="972000"/>
            <a:ext cx="384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1097280" y="1584000"/>
            <a:ext cx="100584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81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400"/>
              <a:buChar char="▪"/>
              <a:defRPr/>
            </a:lvl2pPr>
            <a:lvl3pPr marL="1371600" lvl="2" indent="-381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/>
            </a:lvl3pPr>
            <a:lvl4pPr marL="1828800" lvl="3" indent="-381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/>
            </a:lvl4pPr>
            <a:lvl5pPr marL="2286000" lvl="4" indent="-381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r>
              <a:rPr lang="cs-CZ"/>
              <a:t>/22</a:t>
            </a:r>
            <a:endParaRPr/>
          </a:p>
        </p:txBody>
      </p:sp>
      <p:pic>
        <p:nvPicPr>
          <p:cNvPr id="38" name="Google Shape;3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96000" y="504000"/>
            <a:ext cx="864000" cy="86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1097280" y="5832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1097280" y="1584000"/>
            <a:ext cx="493776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2"/>
          </p:nvPr>
        </p:nvSpPr>
        <p:spPr>
          <a:xfrm>
            <a:off x="6217920" y="1583999"/>
            <a:ext cx="493776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r>
              <a:rPr lang="cs-CZ"/>
              <a:t>/22</a:t>
            </a:r>
            <a:endParaRPr/>
          </a:p>
        </p:txBody>
      </p:sp>
      <p:pic>
        <p:nvPicPr>
          <p:cNvPr id="45" name="Google Shape;4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96000" y="504000"/>
            <a:ext cx="864000" cy="86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r>
              <a:rPr lang="cs-CZ"/>
              <a:t>/22</a:t>
            </a:r>
            <a:endParaRPr/>
          </a:p>
        </p:txBody>
      </p:sp>
      <p:pic>
        <p:nvPicPr>
          <p:cNvPr id="50" name="Google Shape;50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96000" y="504000"/>
            <a:ext cx="864000" cy="86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ázdný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0"/>
          <p:cNvSpPr/>
          <p:nvPr/>
        </p:nvSpPr>
        <p:spPr>
          <a:xfrm>
            <a:off x="0" y="6426000"/>
            <a:ext cx="12188825" cy="432000"/>
          </a:xfrm>
          <a:prstGeom prst="rect">
            <a:avLst/>
          </a:prstGeom>
          <a:solidFill>
            <a:srgbClr val="006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0"/>
          <p:cNvSpPr/>
          <p:nvPr/>
        </p:nvSpPr>
        <p:spPr>
          <a:xfrm>
            <a:off x="15" y="6354000"/>
            <a:ext cx="12188825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r>
              <a:rPr lang="cs-CZ"/>
              <a:t>/22</a:t>
            </a:r>
            <a:endParaRPr/>
          </a:p>
        </p:txBody>
      </p:sp>
      <p:sp>
        <p:nvSpPr>
          <p:cNvPr id="56" name="Google Shape;56;p30"/>
          <p:cNvSpPr/>
          <p:nvPr/>
        </p:nvSpPr>
        <p:spPr>
          <a:xfrm>
            <a:off x="0" y="0"/>
            <a:ext cx="12188825" cy="432000"/>
          </a:xfrm>
          <a:prstGeom prst="rect">
            <a:avLst/>
          </a:prstGeom>
          <a:solidFill>
            <a:srgbClr val="006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0"/>
          <p:cNvSpPr/>
          <p:nvPr/>
        </p:nvSpPr>
        <p:spPr>
          <a:xfrm>
            <a:off x="0" y="432000"/>
            <a:ext cx="12188825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0"/>
          <p:cNvSpPr txBox="1"/>
          <p:nvPr/>
        </p:nvSpPr>
        <p:spPr>
          <a:xfrm>
            <a:off x="1097280" y="51554"/>
            <a:ext cx="1005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Asistent zubního technika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bez loga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1"/>
          </p:nvPr>
        </p:nvSpPr>
        <p:spPr>
          <a:xfrm>
            <a:off x="1097280" y="1584000"/>
            <a:ext cx="100584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81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400"/>
              <a:buChar char="▪"/>
              <a:defRPr/>
            </a:lvl2pPr>
            <a:lvl3pPr marL="1371600" lvl="2" indent="-381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/>
            </a:lvl3pPr>
            <a:lvl4pPr marL="1828800" lvl="3" indent="-381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/>
            </a:lvl4pPr>
            <a:lvl5pPr marL="2286000" lvl="4" indent="-381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r>
              <a:rPr lang="cs-CZ"/>
              <a:t>/22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áhlaví části" type="secHead">
  <p:cSld name="SECTION_HEADER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/>
          <p:nvPr/>
        </p:nvSpPr>
        <p:spPr>
          <a:xfrm>
            <a:off x="3175" y="6426000"/>
            <a:ext cx="12188825" cy="432000"/>
          </a:xfrm>
          <a:prstGeom prst="rect">
            <a:avLst/>
          </a:prstGeom>
          <a:solidFill>
            <a:srgbClr val="006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2"/>
          <p:cNvSpPr/>
          <p:nvPr/>
        </p:nvSpPr>
        <p:spPr>
          <a:xfrm>
            <a:off x="15" y="6354000"/>
            <a:ext cx="12188825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3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36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r>
              <a:rPr lang="cs-CZ"/>
              <a:t>/22</a:t>
            </a:r>
            <a:endParaRPr/>
          </a:p>
        </p:txBody>
      </p:sp>
      <p:cxnSp>
        <p:nvCxnSpPr>
          <p:cNvPr id="71" name="Google Shape;71;p3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32"/>
          <p:cNvSpPr/>
          <p:nvPr/>
        </p:nvSpPr>
        <p:spPr>
          <a:xfrm>
            <a:off x="0" y="0"/>
            <a:ext cx="12188825" cy="432000"/>
          </a:xfrm>
          <a:prstGeom prst="rect">
            <a:avLst/>
          </a:prstGeom>
          <a:solidFill>
            <a:srgbClr val="006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2"/>
          <p:cNvSpPr/>
          <p:nvPr/>
        </p:nvSpPr>
        <p:spPr>
          <a:xfrm>
            <a:off x="0" y="432000"/>
            <a:ext cx="12188825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2"/>
          <p:cNvSpPr txBox="1"/>
          <p:nvPr/>
        </p:nvSpPr>
        <p:spPr>
          <a:xfrm>
            <a:off x="1097280" y="51554"/>
            <a:ext cx="1005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Asistent zubního technika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>
  <p:cSld name="Porovnání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>
            <a:off x="1097280" y="1584000"/>
            <a:ext cx="493776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body" idx="2"/>
          </p:nvPr>
        </p:nvSpPr>
        <p:spPr>
          <a:xfrm>
            <a:off x="1097280" y="2448000"/>
            <a:ext cx="493776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3"/>
          </p:nvPr>
        </p:nvSpPr>
        <p:spPr>
          <a:xfrm>
            <a:off x="6217920" y="1584000"/>
            <a:ext cx="493776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body" idx="4"/>
          </p:nvPr>
        </p:nvSpPr>
        <p:spPr>
          <a:xfrm>
            <a:off x="6217920" y="2448000"/>
            <a:ext cx="493776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r>
              <a:rPr lang="cs-CZ"/>
              <a:t>/22</a:t>
            </a:r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title"/>
          </p:nvPr>
        </p:nvSpPr>
        <p:spPr>
          <a:xfrm>
            <a:off x="1097280" y="5832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" name="Google Shape;8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96000" y="504000"/>
            <a:ext cx="864000" cy="86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sah s titulkem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4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006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4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34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/>
          <p:nvPr/>
        </p:nvSpPr>
        <p:spPr>
          <a:xfrm>
            <a:off x="0" y="6426000"/>
            <a:ext cx="12188825" cy="432000"/>
          </a:xfrm>
          <a:prstGeom prst="rect">
            <a:avLst/>
          </a:prstGeom>
          <a:solidFill>
            <a:srgbClr val="006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5"/>
          <p:cNvSpPr/>
          <p:nvPr/>
        </p:nvSpPr>
        <p:spPr>
          <a:xfrm>
            <a:off x="15" y="6354000"/>
            <a:ext cx="12188825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6FA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body" idx="1"/>
          </p:nvPr>
        </p:nvSpPr>
        <p:spPr>
          <a:xfrm>
            <a:off x="1097280" y="1584000"/>
            <a:ext cx="100584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FA8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6FA8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FA8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FA8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FA8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16" name="Google Shape;16;p25"/>
          <p:cNvCxnSpPr/>
          <p:nvPr/>
        </p:nvCxnSpPr>
        <p:spPr>
          <a:xfrm>
            <a:off x="1152000" y="1368000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25"/>
          <p:cNvSpPr/>
          <p:nvPr/>
        </p:nvSpPr>
        <p:spPr>
          <a:xfrm>
            <a:off x="0" y="0"/>
            <a:ext cx="12188825" cy="432000"/>
          </a:xfrm>
          <a:prstGeom prst="rect">
            <a:avLst/>
          </a:prstGeom>
          <a:solidFill>
            <a:srgbClr val="006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5"/>
          <p:cNvSpPr/>
          <p:nvPr/>
        </p:nvSpPr>
        <p:spPr>
          <a:xfrm>
            <a:off x="0" y="432000"/>
            <a:ext cx="12188825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5"/>
          <p:cNvSpPr txBox="1"/>
          <p:nvPr/>
        </p:nvSpPr>
        <p:spPr>
          <a:xfrm>
            <a:off x="1097280" y="51554"/>
            <a:ext cx="1005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Asistent zubního technika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>
            <a:spLocks noGrp="1"/>
          </p:cNvSpPr>
          <p:nvPr>
            <p:ph type="ctrTitle"/>
          </p:nvPr>
        </p:nvSpPr>
        <p:spPr>
          <a:xfrm>
            <a:off x="1097279" y="2835000"/>
            <a:ext cx="10058400" cy="11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4800"/>
              <a:buFont typeface="Quattrocento Sans"/>
              <a:buNone/>
            </a:pPr>
            <a:r>
              <a:rPr lang="cs-CZ"/>
              <a:t>ASISTENT ZUBNÍHO TECHNIKA</a:t>
            </a:r>
            <a:endParaRPr/>
          </a:p>
        </p:txBody>
      </p:sp>
      <p:sp>
        <p:nvSpPr>
          <p:cNvPr id="98" name="Google Shape;98;p1"/>
          <p:cNvSpPr txBox="1">
            <a:spLocks noGrp="1"/>
          </p:cNvSpPr>
          <p:nvPr>
            <p:ph type="subTitle" idx="1"/>
          </p:nvPr>
        </p:nvSpPr>
        <p:spPr>
          <a:xfrm>
            <a:off x="1097279" y="4546538"/>
            <a:ext cx="10058400" cy="175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cs-CZ"/>
              <a:t>ČTYŘLETÝ STUDIJNÍ OBOR S MATURITOU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</a:pPr>
            <a:r>
              <a:rPr lang="cs-CZ"/>
              <a:t>DENNÍ FORMA VZDĚLÁNÍ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</a:pPr>
            <a:r>
              <a:rPr lang="cs-CZ"/>
              <a:t>KÓD OBORU VZDĚLÁNÍ 53-44-M/03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99" name="Google Shape;99;p1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www.szsbrno.cz</a:t>
            </a:r>
            <a:endParaRPr/>
          </a:p>
        </p:txBody>
      </p:sp>
      <p:pic>
        <p:nvPicPr>
          <p:cNvPr id="100" name="Google Shape;100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075680" y="4464000"/>
            <a:ext cx="1080000" cy="10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1" name="Google Shape;101;p1" descr="https://www.szsbrno.cz/image.php?nid=17414&amp;oid=6774788&amp;width=102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2491" b="12491"/>
          <a:stretch/>
        </p:blipFill>
        <p:spPr>
          <a:xfrm>
            <a:off x="5938941" y="675000"/>
            <a:ext cx="4389141" cy="24688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pic>
        <p:nvPicPr>
          <p:cNvPr id="190" name="Google Shape;19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8852" y="738525"/>
            <a:ext cx="9514296" cy="54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1" name="Google Shape;191;p10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r>
              <a:rPr lang="cs-CZ"/>
              <a:t>/22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pic>
        <p:nvPicPr>
          <p:cNvPr id="197" name="Google Shape;197;p11" descr="H:\škola projekt\100OLYMP\PA15001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574" y="738525"/>
            <a:ext cx="7200852" cy="54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8" name="Google Shape;198;p11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11</a:t>
            </a:fld>
            <a:r>
              <a:rPr lang="cs-CZ"/>
              <a:t>/22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pic>
        <p:nvPicPr>
          <p:cNvPr id="204" name="Google Shape;204;p12" descr="Obor AZT_DZT-4072.jpg"/>
          <p:cNvPicPr preferRelativeResize="0"/>
          <p:nvPr/>
        </p:nvPicPr>
        <p:blipFill rotWithShape="1">
          <a:blip r:embed="rId3">
            <a:alphaModFix/>
          </a:blip>
          <a:srcRect r="11606" b="19686"/>
          <a:stretch/>
        </p:blipFill>
        <p:spPr>
          <a:xfrm>
            <a:off x="2307685" y="741700"/>
            <a:ext cx="7887058" cy="53745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5" name="Google Shape;205;p12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12</a:t>
            </a:fld>
            <a:r>
              <a:rPr lang="cs-CZ"/>
              <a:t>/22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pic>
        <p:nvPicPr>
          <p:cNvPr id="211" name="Google Shape;211;p13" descr="Obor AZT_DZT-407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754" y="1557316"/>
            <a:ext cx="5269239" cy="39519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2" name="Google Shape;212;p13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13</a:t>
            </a:fld>
            <a:r>
              <a:rPr lang="cs-CZ"/>
              <a:t>/22</a:t>
            </a:r>
            <a:endParaRPr/>
          </a:p>
        </p:txBody>
      </p:sp>
      <p:pic>
        <p:nvPicPr>
          <p:cNvPr id="213" name="Google Shape;21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5636" y="1557314"/>
            <a:ext cx="2822806" cy="39519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4" name="Google Shape;214;p13" descr="Obor AZT_DZT-407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3086" y="1557315"/>
            <a:ext cx="2963947" cy="39519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pic>
        <p:nvPicPr>
          <p:cNvPr id="220" name="Google Shape;220;p14" descr="IMG_4290.jpg"/>
          <p:cNvPicPr preferRelativeResize="0"/>
          <p:nvPr/>
        </p:nvPicPr>
        <p:blipFill rotWithShape="1">
          <a:blip r:embed="rId3">
            <a:alphaModFix/>
          </a:blip>
          <a:srcRect l="4255" r="3545"/>
          <a:stretch/>
        </p:blipFill>
        <p:spPr>
          <a:xfrm>
            <a:off x="3442115" y="3302383"/>
            <a:ext cx="4104456" cy="29678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1" name="Google Shape;22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02" y="686241"/>
            <a:ext cx="4662856" cy="34850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2" name="Google Shape;222;p14" descr="J:\foto na DOD\PA15001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0822" y="2607963"/>
            <a:ext cx="2743177" cy="36575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3" name="Google Shape;223;p14" descr="J:\foto na DOD\PA150003 (2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47279" y="734312"/>
            <a:ext cx="375559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4" name="Google Shape;224;p14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14</a:t>
            </a:fld>
            <a:r>
              <a:rPr lang="cs-CZ"/>
              <a:t>/22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pic>
        <p:nvPicPr>
          <p:cNvPr id="230" name="Google Shape;230;p15" descr="C:\Users\Rodiče\Desktop\SkolniKoloUsteckyDent2019-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0913" y="3364302"/>
            <a:ext cx="4389121" cy="2926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1" name="Google Shape;231;p15" descr="http://a1.sphotos.ak.fbcdn.net/hphotos-ak-snc7/396482_317228481650212_100000891873025_951684_1145777624_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0913" y="636826"/>
            <a:ext cx="4389121" cy="26297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2" name="Google Shape;232;p15" descr="J:\foto na DOD\PB091028.JPG"/>
          <p:cNvPicPr preferRelativeResize="0"/>
          <p:nvPr/>
        </p:nvPicPr>
        <p:blipFill rotWithShape="1">
          <a:blip r:embed="rId5">
            <a:alphaModFix/>
          </a:blip>
          <a:srcRect r="9065" b="9065"/>
          <a:stretch/>
        </p:blipFill>
        <p:spPr>
          <a:xfrm>
            <a:off x="6373764" y="3429000"/>
            <a:ext cx="3809164" cy="28568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3" name="Google Shape;233;p15" descr="J:\foto na DOD\PB091030.JPG"/>
          <p:cNvPicPr preferRelativeResize="0"/>
          <p:nvPr/>
        </p:nvPicPr>
        <p:blipFill rotWithShape="1">
          <a:blip r:embed="rId6">
            <a:alphaModFix/>
          </a:blip>
          <a:srcRect t="6690"/>
          <a:stretch/>
        </p:blipFill>
        <p:spPr>
          <a:xfrm>
            <a:off x="6323182" y="636826"/>
            <a:ext cx="3897360" cy="27274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4" name="Google Shape;234;p15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15</a:t>
            </a:fld>
            <a:r>
              <a:rPr lang="cs-CZ"/>
              <a:t>/22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pic>
        <p:nvPicPr>
          <p:cNvPr id="240" name="Google Shape;240;p16" descr="K:\press video\nanaseni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1333" y="628012"/>
            <a:ext cx="3541584" cy="26561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1" name="Google Shape;24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3658" y="3381556"/>
            <a:ext cx="3387011" cy="2668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2" name="Google Shape;24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1333" y="3429000"/>
            <a:ext cx="3652808" cy="26557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3" name="Google Shape;243;p16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16</a:t>
            </a:fld>
            <a:r>
              <a:rPr lang="cs-CZ"/>
              <a:t>/22</a:t>
            </a:r>
            <a:endParaRPr/>
          </a:p>
        </p:txBody>
      </p:sp>
      <p:pic>
        <p:nvPicPr>
          <p:cNvPr id="244" name="Google Shape;24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43192" y="554687"/>
            <a:ext cx="3437477" cy="26666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pic>
        <p:nvPicPr>
          <p:cNvPr id="250" name="Google Shape;2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238" y="629920"/>
            <a:ext cx="4058666" cy="27990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1" name="Google Shape;251;p17" descr="C:\Users\Maruška\Desktop\fotky k bak\DCIM\100OLYMP\PB091035.JPG"/>
          <p:cNvPicPr preferRelativeResize="0"/>
          <p:nvPr/>
        </p:nvPicPr>
        <p:blipFill rotWithShape="1">
          <a:blip r:embed="rId4">
            <a:alphaModFix/>
          </a:blip>
          <a:srcRect r="11292" b="20709"/>
          <a:stretch/>
        </p:blipFill>
        <p:spPr>
          <a:xfrm>
            <a:off x="3892627" y="2178122"/>
            <a:ext cx="4643769" cy="31130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2" name="Google Shape;25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6769" y="836656"/>
            <a:ext cx="3481555" cy="50309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3" name="Google Shape;253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860" y="3536960"/>
            <a:ext cx="3732105" cy="27990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4" name="Google Shape;254;p17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17</a:t>
            </a:fld>
            <a:r>
              <a:rPr lang="cs-CZ"/>
              <a:t>/22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sp>
        <p:nvSpPr>
          <p:cNvPr id="261" name="Google Shape;261;p18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18</a:t>
            </a:fld>
            <a:r>
              <a:rPr lang="cs-CZ"/>
              <a:t>/22</a:t>
            </a:r>
            <a:endParaRPr/>
          </a:p>
        </p:txBody>
      </p:sp>
      <p:pic>
        <p:nvPicPr>
          <p:cNvPr id="262" name="Google Shape;2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5584" y="668988"/>
            <a:ext cx="432048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3" name="Google Shape;263;p18" descr="J:\foto na DOD\P107038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9646" y="3450817"/>
            <a:ext cx="3360001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4" name="Google Shape;264;p18" descr="DSC001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0516" y="3436098"/>
            <a:ext cx="3357816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5" name="Google Shape;265;p18" descr="C:\Users\Maruška\Desktop\zuby a prase\P207006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6884309" y="1428003"/>
            <a:ext cx="5382002" cy="40365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Maturitní zkouška</a:t>
            </a:r>
            <a:endParaRPr/>
          </a:p>
        </p:txBody>
      </p:sp>
      <p:sp>
        <p:nvSpPr>
          <p:cNvPr id="271" name="Google Shape;271;p19"/>
          <p:cNvSpPr txBox="1">
            <a:spLocks noGrp="1"/>
          </p:cNvSpPr>
          <p:nvPr>
            <p:ph type="body" idx="1"/>
          </p:nvPr>
        </p:nvSpPr>
        <p:spPr>
          <a:xfrm>
            <a:off x="1097280" y="1584000"/>
            <a:ext cx="100584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/>
              <a:t>Skládá se z části společné a profilové (školní)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cs-CZ"/>
              <a:t>Společná část:</a:t>
            </a:r>
            <a:endParaRPr/>
          </a:p>
          <a:p>
            <a:pPr marL="540000" lvl="1" indent="-216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český jazyk a literatura – didaktický test</a:t>
            </a:r>
            <a:endParaRPr/>
          </a:p>
          <a:p>
            <a:pPr marL="540000" lvl="1" indent="-216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cizí jazyk (didaktický test) nebo matematika</a:t>
            </a:r>
            <a:endParaRPr/>
          </a:p>
        </p:txBody>
      </p:sp>
      <p:sp>
        <p:nvSpPr>
          <p:cNvPr id="272" name="Google Shape;272;p19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sp>
        <p:nvSpPr>
          <p:cNvPr id="273" name="Google Shape;273;p19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19</a:t>
            </a:fld>
            <a:r>
              <a:rPr lang="cs-CZ"/>
              <a:t>/27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Přijímací řízení</a:t>
            </a:r>
            <a:endParaRPr/>
          </a:p>
        </p:txBody>
      </p:sp>
      <p:sp>
        <p:nvSpPr>
          <p:cNvPr id="107" name="Google Shape;107;p2"/>
          <p:cNvSpPr txBox="1">
            <a:spLocks noGrp="1"/>
          </p:cNvSpPr>
          <p:nvPr>
            <p:ph type="body" idx="1"/>
          </p:nvPr>
        </p:nvSpPr>
        <p:spPr>
          <a:xfrm>
            <a:off x="106532" y="1530734"/>
            <a:ext cx="12085468" cy="466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Kritéria přijímacího řízení jsou zveřejněna na webových stránkách školy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</a:pPr>
            <a:endParaRPr sz="800"/>
          </a:p>
          <a:p>
            <a:pPr marL="216000" lvl="0" indent="-216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Termín podání přihlášky ke vzdělávání – do 20. 2. 2024</a:t>
            </a:r>
            <a:endParaRPr/>
          </a:p>
          <a:p>
            <a:pPr marL="216000" lvl="0" indent="-165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</a:pPr>
            <a:endParaRPr sz="800"/>
          </a:p>
          <a:p>
            <a:pPr marL="216000" lvl="0" indent="-216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K přihlášce je nutno doložit lékařský posudek o zdravotní způsobilosti na formuláři školy</a:t>
            </a:r>
            <a:endParaRPr/>
          </a:p>
          <a:p>
            <a:pPr marL="216000" lvl="0" indent="-165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</a:pPr>
            <a:endParaRPr sz="800"/>
          </a:p>
          <a:p>
            <a:pPr marL="216000" lvl="0" indent="-216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Pro zohlednění specifických vzdělávacích potřeb žáka je nutné doložit doporučení školského poradenského zařízení ze školního roku 2023/2024</a:t>
            </a:r>
            <a:endParaRPr/>
          </a:p>
          <a:p>
            <a:pPr marL="216000" lvl="0" indent="-165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</a:pPr>
            <a:endParaRPr sz="800"/>
          </a:p>
          <a:p>
            <a:pPr marL="216000" lvl="0" indent="-216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Jednotná zkouška </a:t>
            </a:r>
            <a:r>
              <a:rPr lang="cs-CZ" b="1"/>
              <a:t>z českého jazyka a matematiky </a:t>
            </a:r>
            <a:r>
              <a:rPr lang="cs-CZ"/>
              <a:t>– </a:t>
            </a:r>
            <a:r>
              <a:rPr lang="cs-CZ" b="1"/>
              <a:t>12. 4. a 15. 4. 2024</a:t>
            </a:r>
            <a:endParaRPr/>
          </a:p>
          <a:p>
            <a:pPr marL="216000" lvl="0" indent="-165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</a:pPr>
            <a:endParaRPr sz="800" b="1"/>
          </a:p>
          <a:p>
            <a:pPr marL="216000" lvl="0" indent="-216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Školní přijímací zkouška - </a:t>
            </a:r>
            <a:r>
              <a:rPr lang="cs-CZ" b="1"/>
              <a:t>zkouška manuální zručnosti </a:t>
            </a:r>
            <a:r>
              <a:rPr lang="cs-CZ"/>
              <a:t>– </a:t>
            </a:r>
            <a:r>
              <a:rPr lang="cs-CZ" b="1"/>
              <a:t>22. 4. a 23. 4. 2024 </a:t>
            </a:r>
            <a:r>
              <a:rPr lang="cs-CZ" sz="2000"/>
              <a:t>(vyberte </a:t>
            </a:r>
            <a:r>
              <a:rPr lang="cs-CZ" sz="2000" b="1"/>
              <a:t>jeden termín</a:t>
            </a:r>
            <a:r>
              <a:rPr lang="cs-CZ" sz="2000"/>
              <a:t>)</a:t>
            </a:r>
            <a:endParaRPr/>
          </a:p>
        </p:txBody>
      </p:sp>
      <p:sp>
        <p:nvSpPr>
          <p:cNvPr id="108" name="Google Shape;108;p2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</a:t>
            </a:fld>
            <a:r>
              <a:rPr lang="cs-CZ"/>
              <a:t>/27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Maturitní zkouška</a:t>
            </a:r>
            <a:endParaRPr/>
          </a:p>
        </p:txBody>
      </p:sp>
      <p:sp>
        <p:nvSpPr>
          <p:cNvPr id="279" name="Google Shape;279;p20"/>
          <p:cNvSpPr txBox="1">
            <a:spLocks noGrp="1"/>
          </p:cNvSpPr>
          <p:nvPr>
            <p:ph type="body" idx="1"/>
          </p:nvPr>
        </p:nvSpPr>
        <p:spPr>
          <a:xfrm>
            <a:off x="1097280" y="1584000"/>
            <a:ext cx="100584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/>
              <a:t>Profilová část:</a:t>
            </a:r>
            <a:endParaRPr/>
          </a:p>
          <a:p>
            <a:pPr marL="540000" lvl="1" indent="-216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český jazyk a literatura (písemná práce a ústní zkouška)</a:t>
            </a:r>
            <a:endParaRPr/>
          </a:p>
          <a:p>
            <a:pPr marL="540000" lvl="1" indent="-216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cizí jazyk, pokud byl zvolen ve společné části (písemná práce a ústní zkouška)</a:t>
            </a:r>
            <a:endParaRPr/>
          </a:p>
          <a:p>
            <a:pPr marL="540000" lvl="1" indent="-216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povinné profilové zkoušky</a:t>
            </a:r>
            <a:endParaRPr/>
          </a:p>
          <a:p>
            <a:pPr marL="1188000" lvl="3" indent="-216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praktická maturitní zkouška</a:t>
            </a:r>
            <a:endParaRPr/>
          </a:p>
          <a:p>
            <a:pPr marL="1188000" lvl="3" indent="-216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stomatologická protetika</a:t>
            </a:r>
            <a:endParaRPr/>
          </a:p>
          <a:p>
            <a:pPr marL="1188000" lvl="3" indent="-216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protetická technologie</a:t>
            </a:r>
            <a:endParaRPr/>
          </a:p>
          <a:p>
            <a:pPr marL="540000" lvl="1" indent="-6359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280" name="Google Shape;280;p20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20</a:t>
            </a:fld>
            <a:r>
              <a:rPr lang="cs-CZ"/>
              <a:t>/27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Uplatnění absolventa</a:t>
            </a:r>
            <a:endParaRPr/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1097280" y="1584000"/>
            <a:ext cx="100584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Absolvent se uplatní na stomatologických pracovištích nemocnic a klinik, v privátních zubních laboratořích, jeho odborná způsobilost se může uplatnit také ve výrobě a obchodu příslušného zaměření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Absolvent musí pracovat pod dohledem diplomovaného zubního technika nebo lékaře</a:t>
            </a:r>
            <a:endParaRPr/>
          </a:p>
        </p:txBody>
      </p:sp>
      <p:sp>
        <p:nvSpPr>
          <p:cNvPr id="288" name="Google Shape;288;p21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21</a:t>
            </a:fld>
            <a:r>
              <a:rPr lang="cs-CZ"/>
              <a:t>/22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Další studium</a:t>
            </a:r>
            <a:endParaRPr/>
          </a:p>
        </p:txBody>
      </p:sp>
      <p:sp>
        <p:nvSpPr>
          <p:cNvPr id="295" name="Google Shape;295;p22"/>
          <p:cNvSpPr txBox="1">
            <a:spLocks noGrp="1"/>
          </p:cNvSpPr>
          <p:nvPr>
            <p:ph type="body" idx="1"/>
          </p:nvPr>
        </p:nvSpPr>
        <p:spPr>
          <a:xfrm>
            <a:off x="1097280" y="1584000"/>
            <a:ext cx="100584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Po úspěšně vykonané maturitní zkoušce se absolventi mohou hlásit na VOŠ nebo VŠ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Absolventi po složení přijímacího řízení pokračují ve studiu Diplomovaný zubní technik na naší škole, získají titul diplomovaný specialista a mohou pracovat bez odborného dohledu</a:t>
            </a:r>
            <a:endParaRPr/>
          </a:p>
        </p:txBody>
      </p:sp>
      <p:sp>
        <p:nvSpPr>
          <p:cNvPr id="296" name="Google Shape;296;p22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sp>
        <p:nvSpPr>
          <p:cNvPr id="297" name="Google Shape;297;p22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22</a:t>
            </a:fld>
            <a:r>
              <a:rPr lang="cs-CZ"/>
              <a:t>/22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Domov mládeže na ulici Lipová</a:t>
            </a:r>
            <a:endParaRPr/>
          </a:p>
        </p:txBody>
      </p:sp>
      <p:sp>
        <p:nvSpPr>
          <p:cNvPr id="303" name="Google Shape;303;p23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sp>
        <p:nvSpPr>
          <p:cNvPr id="304" name="Google Shape;304;p23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23</a:t>
            </a:fld>
            <a:r>
              <a:rPr lang="cs-CZ"/>
              <a:t>/22</a:t>
            </a:r>
            <a:endParaRPr/>
          </a:p>
        </p:txBody>
      </p:sp>
      <p:pic>
        <p:nvPicPr>
          <p:cNvPr id="305" name="Google Shape;305;p23" descr="https://www.szsbrno.cz/image.php?nid=17414&amp;oid=6769418&amp;width=200&amp;height=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3122" y="2441276"/>
            <a:ext cx="3001694" cy="30016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06" name="Google Shape;306;p23" descr="https://www.szsbrno.cz/image.php?nid=17414&amp;oid=6769423&amp;width=4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732" y="1887779"/>
            <a:ext cx="3138914" cy="4185220"/>
          </a:xfrm>
          <a:prstGeom prst="rect">
            <a:avLst/>
          </a:prstGeom>
          <a:noFill/>
          <a:ln>
            <a:noFill/>
          </a:ln>
          <a:effectLst>
            <a:outerShdw blurRad="50800" dist="38100" dir="264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07" name="Google Shape;307;p23" descr="https://www.szsbrno.cz/image.php?nid=17414&amp;oid=6769427&amp;width=200&amp;height=2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1272" y="1889186"/>
            <a:ext cx="3001340" cy="40067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4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sp>
        <p:nvSpPr>
          <p:cNvPr id="313" name="Google Shape;313;p24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24</a:t>
            </a:fld>
            <a:r>
              <a:rPr lang="cs-CZ"/>
              <a:t>/22</a:t>
            </a:r>
            <a:endParaRPr/>
          </a:p>
        </p:txBody>
      </p:sp>
      <p:sp>
        <p:nvSpPr>
          <p:cNvPr id="314" name="Google Shape;314;p24"/>
          <p:cNvSpPr txBox="1">
            <a:spLocks noGrp="1"/>
          </p:cNvSpPr>
          <p:nvPr>
            <p:ph type="title"/>
          </p:nvPr>
        </p:nvSpPr>
        <p:spPr>
          <a:xfrm>
            <a:off x="1155599" y="2080517"/>
            <a:ext cx="10058400" cy="68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			Děkujeme za pozornost.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Přijímací řízení</a:t>
            </a:r>
            <a:endParaRPr/>
          </a:p>
        </p:txBody>
      </p:sp>
      <p:sp>
        <p:nvSpPr>
          <p:cNvPr id="116" name="Google Shape;116;p3"/>
          <p:cNvSpPr txBox="1">
            <a:spLocks noGrp="1"/>
          </p:cNvSpPr>
          <p:nvPr>
            <p:ph type="body" idx="1"/>
          </p:nvPr>
        </p:nvSpPr>
        <p:spPr>
          <a:xfrm>
            <a:off x="1097280" y="1584000"/>
            <a:ext cx="100584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/>
              <a:t>Žáci jsou přijímáni do naplnění kapacity oboru  (22 žáků) na základě: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</a:pPr>
            <a:endParaRPr sz="1200"/>
          </a:p>
          <a:p>
            <a:pPr marL="540000" lvl="1" indent="-216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výsledků vzdělávání ze ZŠ (konkrétní ročníky jsou upřesněny v kritériích)</a:t>
            </a:r>
            <a:endParaRPr/>
          </a:p>
          <a:p>
            <a:pPr marL="540000" lvl="1" indent="-139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endParaRPr sz="1200"/>
          </a:p>
          <a:p>
            <a:pPr marL="540000" lvl="1" indent="-216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úspěšného vykonání jednotného testu z českého jazyka a matematiky</a:t>
            </a:r>
            <a:endParaRPr/>
          </a:p>
          <a:p>
            <a:pPr marL="540000" lvl="1" indent="-139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endParaRPr sz="1200"/>
          </a:p>
          <a:p>
            <a:pPr marL="540000" lvl="1" indent="-216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úspěšného vykonání zkoušky manuální zručnosti</a:t>
            </a:r>
            <a:endParaRPr/>
          </a:p>
          <a:p>
            <a:pPr marL="32400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endParaRPr sz="1200"/>
          </a:p>
          <a:p>
            <a:pPr marL="540000" lvl="1" indent="-216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dalších skutečností (účast v okresním a vyšším kole olympiády z vybraných předmětů)</a:t>
            </a:r>
            <a:endParaRPr/>
          </a:p>
        </p:txBody>
      </p:sp>
      <p:sp>
        <p:nvSpPr>
          <p:cNvPr id="117" name="Google Shape;117;p3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sp>
        <p:nvSpPr>
          <p:cNvPr id="118" name="Google Shape;118;p3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</a:t>
            </a:fld>
            <a:r>
              <a:rPr lang="cs-CZ"/>
              <a:t>/27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Zkouška manuální zručnosti</a:t>
            </a:r>
            <a:endParaRPr/>
          </a:p>
        </p:txBody>
      </p:sp>
      <p:sp>
        <p:nvSpPr>
          <p:cNvPr id="124" name="Google Shape;124;p4"/>
          <p:cNvSpPr txBox="1">
            <a:spLocks noGrp="1"/>
          </p:cNvSpPr>
          <p:nvPr>
            <p:ph type="body" idx="1"/>
          </p:nvPr>
        </p:nvSpPr>
        <p:spPr>
          <a:xfrm>
            <a:off x="1097280" y="1584000"/>
            <a:ext cx="100584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Vyřezávání ze sádrového hranolku</a:t>
            </a:r>
            <a:endParaRPr/>
          </a:p>
        </p:txBody>
      </p:sp>
      <p:sp>
        <p:nvSpPr>
          <p:cNvPr id="125" name="Google Shape;125;p4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pic>
        <p:nvPicPr>
          <p:cNvPr id="126" name="Google Shape;126;p4" descr="J:\foto na DOD\PrezentaceSkoly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620" y="2239764"/>
            <a:ext cx="6319895" cy="3195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7" name="Google Shape;127;p4" descr="J:\foto na DOD\PrezentaceSkoly-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784007" y="2784295"/>
            <a:ext cx="4661055" cy="21062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8" name="Google Shape;128;p4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</a:t>
            </a:fld>
            <a:r>
              <a:rPr lang="cs-CZ"/>
              <a:t>/22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Zkouška manuální zručnosti</a:t>
            </a:r>
            <a:endParaRPr/>
          </a:p>
        </p:txBody>
      </p:sp>
      <p:sp>
        <p:nvSpPr>
          <p:cNvPr id="134" name="Google Shape;134;p5"/>
          <p:cNvSpPr txBox="1">
            <a:spLocks noGrp="1"/>
          </p:cNvSpPr>
          <p:nvPr>
            <p:ph type="body" idx="1"/>
          </p:nvPr>
        </p:nvSpPr>
        <p:spPr>
          <a:xfrm>
            <a:off x="1097280" y="1584000"/>
            <a:ext cx="100584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Kreslení tužkou, překreslování ze sítě</a:t>
            </a:r>
            <a:endParaRPr/>
          </a:p>
        </p:txBody>
      </p:sp>
      <p:sp>
        <p:nvSpPr>
          <p:cNvPr id="135" name="Google Shape;135;p5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pic>
        <p:nvPicPr>
          <p:cNvPr id="136" name="Google Shape;136;p5" descr="J:\foto na DOD\PrezentaceSkoly-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428" y="2249110"/>
            <a:ext cx="4932787" cy="33400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7" name="Google Shape;137;p5" descr="J:\foto na DOD\PrezentaceSkoly-1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0067" y="1853029"/>
            <a:ext cx="2726810" cy="42338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8" name="Google Shape;138;p5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</a:t>
            </a:fld>
            <a:r>
              <a:rPr lang="cs-CZ"/>
              <a:t>/22</a:t>
            </a:r>
            <a:endParaRPr/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66384" y="1433009"/>
            <a:ext cx="1928336" cy="465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Zkouška manuální zručnosti</a:t>
            </a:r>
            <a:endParaRPr/>
          </a:p>
        </p:txBody>
      </p:sp>
      <p:sp>
        <p:nvSpPr>
          <p:cNvPr id="145" name="Google Shape;145;p6"/>
          <p:cNvSpPr txBox="1">
            <a:spLocks noGrp="1"/>
          </p:cNvSpPr>
          <p:nvPr>
            <p:ph type="body" idx="1"/>
          </p:nvPr>
        </p:nvSpPr>
        <p:spPr>
          <a:xfrm>
            <a:off x="1097280" y="1584000"/>
            <a:ext cx="100584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Tvarování drátu</a:t>
            </a:r>
            <a:endParaRPr/>
          </a:p>
        </p:txBody>
      </p:sp>
      <p:sp>
        <p:nvSpPr>
          <p:cNvPr id="146" name="Google Shape;146;p6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pic>
        <p:nvPicPr>
          <p:cNvPr id="147" name="Google Shape;147;p6" descr="J:\foto na DOD\PrezentaceSkoly-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103" y="2260314"/>
            <a:ext cx="5398897" cy="3226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8" name="Google Shape;148;p6" descr="J:\foto na DOD\PrezentaceSkoly-2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6496176" y="2260313"/>
            <a:ext cx="4711781" cy="3226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9" name="Google Shape;149;p6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6</a:t>
            </a:fld>
            <a:r>
              <a:rPr lang="cs-CZ"/>
              <a:t>/22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>
            <a:spLocks noGrp="1"/>
          </p:cNvSpPr>
          <p:nvPr>
            <p:ph type="title"/>
          </p:nvPr>
        </p:nvSpPr>
        <p:spPr>
          <a:xfrm>
            <a:off x="1097280" y="5832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Uchazeči si donesou vlastní</a:t>
            </a:r>
            <a:endParaRPr/>
          </a:p>
        </p:txBody>
      </p:sp>
      <p:sp>
        <p:nvSpPr>
          <p:cNvPr id="155" name="Google Shape;155;p7"/>
          <p:cNvSpPr txBox="1">
            <a:spLocks noGrp="1"/>
          </p:cNvSpPr>
          <p:nvPr>
            <p:ph type="body" idx="1"/>
          </p:nvPr>
        </p:nvSpPr>
        <p:spPr>
          <a:xfrm>
            <a:off x="234638" y="1532241"/>
            <a:ext cx="324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Modelovací podložka A3</a:t>
            </a:r>
            <a:endParaRPr/>
          </a:p>
        </p:txBody>
      </p:sp>
      <p:sp>
        <p:nvSpPr>
          <p:cNvPr id="156" name="Google Shape;156;p7"/>
          <p:cNvSpPr txBox="1">
            <a:spLocks noGrp="1"/>
          </p:cNvSpPr>
          <p:nvPr>
            <p:ph type="body" idx="2"/>
          </p:nvPr>
        </p:nvSpPr>
        <p:spPr>
          <a:xfrm>
            <a:off x="9435080" y="1592627"/>
            <a:ext cx="2572890" cy="529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cs-CZ"/>
              <a:t>Grafitová tužka</a:t>
            </a:r>
            <a:endParaRPr/>
          </a:p>
        </p:txBody>
      </p:sp>
      <p:sp>
        <p:nvSpPr>
          <p:cNvPr id="157" name="Google Shape;157;p7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sp>
        <p:nvSpPr>
          <p:cNvPr id="158" name="Google Shape;158;p7"/>
          <p:cNvSpPr txBox="1"/>
          <p:nvPr/>
        </p:nvSpPr>
        <p:spPr>
          <a:xfrm>
            <a:off x="3548948" y="1558121"/>
            <a:ext cx="3240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2400"/>
              <a:buFont typeface="Noto Sans Symbols"/>
              <a:buChar char="▪"/>
            </a:pPr>
            <a:r>
              <a:rPr lang="cs-CZ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Guma</a:t>
            </a:r>
            <a:endParaRPr/>
          </a:p>
        </p:txBody>
      </p:sp>
      <p:pic>
        <p:nvPicPr>
          <p:cNvPr id="159" name="Google Shape;15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760" y="2534922"/>
            <a:ext cx="3240000" cy="279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 descr="https://encrypted-tbn0.gstatic.com/images?q=tbn%3AANd9GcT7jC0XI4dCTMeYqmBZWc-fCJcwGIQm6I0fVZ8z7UVZ6NYiiCNKB_3VmI8wSk8RtoXQWe8GWPVq&amp;usqp=CA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3302" y="2289784"/>
            <a:ext cx="1512168" cy="112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 descr="Harmonizační mandaly s léčivými symbol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0917" y="1403809"/>
            <a:ext cx="1440160" cy="1078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9671" y="2171940"/>
            <a:ext cx="1876425" cy="348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7</a:t>
            </a:fld>
            <a:r>
              <a:rPr lang="cs-CZ"/>
              <a:t>/22</a:t>
            </a:r>
            <a:endParaRPr/>
          </a:p>
        </p:txBody>
      </p:sp>
      <p:pic>
        <p:nvPicPr>
          <p:cNvPr id="164" name="Google Shape;164;p7" descr="Koh-I-Noor 1199 16 cm od 10 Kč | Zboží.cz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5326" y="3544221"/>
            <a:ext cx="3113836" cy="166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51376">
            <a:off x="4292350" y="4874855"/>
            <a:ext cx="4618597" cy="39130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 txBox="1"/>
          <p:nvPr/>
        </p:nvSpPr>
        <p:spPr>
          <a:xfrm>
            <a:off x="7134046" y="2743200"/>
            <a:ext cx="14083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2400"/>
              <a:buFont typeface="Noto Sans Symbols"/>
              <a:buChar char="▪"/>
            </a:pPr>
            <a:r>
              <a:rPr lang="cs-CZ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Pravítko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Uchazeči dostanou zapůjčeno</a:t>
            </a:r>
            <a:endParaRPr/>
          </a:p>
        </p:txBody>
      </p:sp>
      <p:sp>
        <p:nvSpPr>
          <p:cNvPr id="172" name="Google Shape;172;p8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pic>
        <p:nvPicPr>
          <p:cNvPr id="173" name="Google Shape;173;p8" descr="Kleště laboratorní ploché; 13,4 c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7943" y="1661637"/>
            <a:ext cx="1933657" cy="4510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4" name="Google Shape;17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84467">
            <a:off x="5829644" y="3344309"/>
            <a:ext cx="4524375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10004">
            <a:off x="6085975" y="2357184"/>
            <a:ext cx="3395307" cy="605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8</a:t>
            </a:fld>
            <a:r>
              <a:rPr lang="cs-CZ"/>
              <a:t>/22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1097280" y="594000"/>
            <a:ext cx="100584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A8"/>
              </a:buClr>
              <a:buSzPts val="3600"/>
              <a:buFont typeface="Calibri"/>
              <a:buNone/>
            </a:pPr>
            <a:r>
              <a:rPr lang="cs-CZ"/>
              <a:t>Učební plán</a:t>
            </a:r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ftr" idx="11"/>
          </p:nvPr>
        </p:nvSpPr>
        <p:spPr>
          <a:xfrm>
            <a:off x="1097279" y="6444000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Střední zdravotnická škola a Vyšší odborná škola zdravotnická Brno, Merhautova, p. o.</a:t>
            </a:r>
            <a:endParaRPr/>
          </a:p>
        </p:txBody>
      </p:sp>
      <p:sp>
        <p:nvSpPr>
          <p:cNvPr id="183" name="Google Shape;183;p9"/>
          <p:cNvSpPr txBox="1">
            <a:spLocks noGrp="1"/>
          </p:cNvSpPr>
          <p:nvPr>
            <p:ph type="sldNum" idx="12"/>
          </p:nvPr>
        </p:nvSpPr>
        <p:spPr>
          <a:xfrm>
            <a:off x="9359999" y="6444000"/>
            <a:ext cx="185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9</a:t>
            </a:fld>
            <a:r>
              <a:rPr lang="cs-CZ"/>
              <a:t>/22</a:t>
            </a:r>
            <a:endParaRPr/>
          </a:p>
        </p:txBody>
      </p:sp>
      <p:pic>
        <p:nvPicPr>
          <p:cNvPr id="184" name="Google Shape;184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72933" y="1374363"/>
            <a:ext cx="4578609" cy="488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4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006FA8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777</Words>
  <Application>Microsoft Office PowerPoint</Application>
  <PresentationFormat>Širokoúhlá obrazovka</PresentationFormat>
  <Paragraphs>111</Paragraphs>
  <Slides>24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Calibri</vt:lpstr>
      <vt:lpstr>Arial</vt:lpstr>
      <vt:lpstr>Noto Sans Symbols</vt:lpstr>
      <vt:lpstr>Quattrocento Sans</vt:lpstr>
      <vt:lpstr>Retrospektiva</vt:lpstr>
      <vt:lpstr>ASISTENT ZUBNÍHO TECHNIKA</vt:lpstr>
      <vt:lpstr>Přijímací řízení</vt:lpstr>
      <vt:lpstr>Přijímací řízení</vt:lpstr>
      <vt:lpstr>Zkouška manuální zručnosti</vt:lpstr>
      <vt:lpstr>Zkouška manuální zručnosti</vt:lpstr>
      <vt:lpstr>Zkouška manuální zručnosti</vt:lpstr>
      <vt:lpstr>Uchazeči si donesou vlastní</vt:lpstr>
      <vt:lpstr>Uchazeči dostanou zapůjčeno</vt:lpstr>
      <vt:lpstr>Učební plán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Maturitní zkouška</vt:lpstr>
      <vt:lpstr>Maturitní zkouška</vt:lpstr>
      <vt:lpstr>Uplatnění absolventa</vt:lpstr>
      <vt:lpstr>Další studium</vt:lpstr>
      <vt:lpstr>Domov mládeže na ulici Lipová</vt:lpstr>
      <vt:lpstr>   Děkujeme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ASISTENT ZUBNÍHO TECHNIKA</dc:title>
  <dc:creator>Vojta Blaho</dc:creator>
  <cp:lastModifiedBy>Sedláková Jana</cp:lastModifiedBy>
  <cp:revision>1</cp:revision>
  <dcterms:created xsi:type="dcterms:W3CDTF">2020-11-06T05:44:17Z</dcterms:created>
  <dcterms:modified xsi:type="dcterms:W3CDTF">2024-02-02T08:05:00Z</dcterms:modified>
</cp:coreProperties>
</file>